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32" r:id="rId2"/>
    <p:sldMasterId id="2147483768" r:id="rId3"/>
  </p:sldMasterIdLst>
  <p:notesMasterIdLst>
    <p:notesMasterId r:id="rId24"/>
  </p:notesMasterIdLst>
  <p:sldIdLst>
    <p:sldId id="271" r:id="rId4"/>
    <p:sldId id="273" r:id="rId5"/>
    <p:sldId id="274" r:id="rId6"/>
    <p:sldId id="276" r:id="rId7"/>
    <p:sldId id="279" r:id="rId8"/>
    <p:sldId id="280" r:id="rId9"/>
    <p:sldId id="282" r:id="rId10"/>
    <p:sldId id="284" r:id="rId11"/>
    <p:sldId id="286" r:id="rId12"/>
    <p:sldId id="309" r:id="rId13"/>
    <p:sldId id="290" r:id="rId14"/>
    <p:sldId id="292" r:id="rId15"/>
    <p:sldId id="294" r:id="rId16"/>
    <p:sldId id="297" r:id="rId17"/>
    <p:sldId id="299" r:id="rId18"/>
    <p:sldId id="300" r:id="rId19"/>
    <p:sldId id="302" r:id="rId20"/>
    <p:sldId id="305" r:id="rId21"/>
    <p:sldId id="306" r:id="rId22"/>
    <p:sldId id="30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A7DE"/>
    <a:srgbClr val="EE3794"/>
    <a:srgbClr val="0025D8"/>
    <a:srgbClr val="0000FF"/>
    <a:srgbClr val="304761"/>
    <a:srgbClr val="3C7F88"/>
    <a:srgbClr val="47B6EE"/>
    <a:srgbClr val="3EA8D0"/>
    <a:srgbClr val="543480"/>
    <a:srgbClr val="FCA8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28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-4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3D4125-A2C6-4C22-ABD9-041B2EA1C2F2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2ED10-3FE4-4ECC-AB88-9691869F30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373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DEFF3D-7231-4FA2-A5C5-DEAC69399A30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876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DEFF3D-7231-4FA2-A5C5-DEAC69399A30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813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DEFF3D-7231-4FA2-A5C5-DEAC69399A30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795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DEFF3D-7231-4FA2-A5C5-DEAC69399A30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442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DEFF3D-7231-4FA2-A5C5-DEAC69399A30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8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465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765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110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962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060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4047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873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8075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3222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1901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226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1172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956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1315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0452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0012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4791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3760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6162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661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58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848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7946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2803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936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6134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22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594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064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618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490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79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842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740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466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19A7F-AA4F-4B39-B323-0CDD053BE6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309CF-CBCE-4927-AFA7-D7198A8C28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667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rebenok@omskportal.ru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fimtseva_NN.RU55-LOC\Desktop\новое\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101"/>
            <a:ext cx="9144000" cy="637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047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15155"/>
            <a:ext cx="9234152" cy="749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545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fimtseva_NN.RU55-LOC\Desktop\новое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91" y="620688"/>
            <a:ext cx="8136904" cy="564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fimtseva_NN.RU55-LOC\Desktop\новое\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821" y="620688"/>
            <a:ext cx="2045373" cy="223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367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0648"/>
            <a:ext cx="5400600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трелка вниз 2"/>
          <p:cNvSpPr/>
          <p:nvPr/>
        </p:nvSpPr>
        <p:spPr>
          <a:xfrm>
            <a:off x="1926715" y="493049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5852625" y="497087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016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4309950" cy="363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18197" y="3826064"/>
            <a:ext cx="6246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рождения</a:t>
            </a:r>
            <a:endParaRPr lang="en-US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Родившись, ребенок приобретает право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гражданство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обладает правоспособностью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гражданскому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праву, имеет право на имя,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отчество, фамилию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имеет право жить и воспитываться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семье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знать своих родителей, получать от них защиту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своих прав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законных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интересов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 имя ребенка может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открыт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в банке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45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68" y="167425"/>
            <a:ext cx="1910052" cy="246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548680"/>
            <a:ext cx="6696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6 лет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Шестилетний гражданин в праве: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посещать школу;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вправе самостоятельно заключать мелкие бытовые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сделки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2636912"/>
            <a:ext cx="62646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10 лет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Десятилетний гражданин: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дает согласие на изменение своего имени и (или)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фамилии;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дает согласие на свое усыновление или передачу в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приемную семью, либо восстановление родительских прав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своих родителей;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выражает свое мнение о том, с кем из его родителей,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расторжения брака, он хотел бы проживать;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вправе быть заслушанным в ходе любого судебного или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административного разбирательства;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может вступать в детские общественные объединения.</a:t>
            </a:r>
          </a:p>
        </p:txBody>
      </p:sp>
    </p:spTree>
    <p:extLst>
      <p:ext uri="{BB962C8B-B14F-4D97-AF65-F5344CB8AC3E}">
        <p14:creationId xmlns:p14="http://schemas.microsoft.com/office/powerpoint/2010/main" val="2501403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302359"/>
            <a:ext cx="684076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14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  <a:p>
            <a:pPr algn="just"/>
            <a:endParaRPr lang="ru-RU" sz="14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Четырнадцатилетний гражданин: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дает письменное согласие для выхода из гражданства РФ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родителями;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может выбирать место жительства (с согласия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родителей);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вправе с согласия родителей вступать в любые сделки;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вправе самостоятельно распоряжаться своим доходом,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зарплатой, стипендией;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осуществлять свои авторские права, как результат своей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интеллектуальной деятельности;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вносить вклады в кредитные учреждения и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распоряжаться ими;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имеет право на получение паспорта;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может быть разрешено вступать в брак в виде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исключения с учетом особых обстоятельств (при этом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наступает полная дееспособность);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допускается поступление на работу с согласия родителей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легкий труд не более 4 часов в день);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имеет право требовать отмены усыновления;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может обучаться вождению мотоцикла;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имеет право управлять велосипедом при движении по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дорогам;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подлежит уголовной ответственности за некоторые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преступления;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подлежит имущественной ответственности по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заключенным сделкам, а также за причиненный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имущественный вред;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может быть исключен из школы за нарушения.</a:t>
            </a:r>
          </a:p>
        </p:txBody>
      </p:sp>
      <p:pic>
        <p:nvPicPr>
          <p:cNvPr id="2055" name="Picture 7" descr="C:\Users\Ufimtseva_NN.RU55-LOC\Desktop\новое\67 -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48680"/>
            <a:ext cx="3168352" cy="5832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135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92" y="311779"/>
            <a:ext cx="2483991" cy="3829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01533" y="425004"/>
            <a:ext cx="62189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15 </a:t>
            </a:r>
            <a:r>
              <a:rPr lang="ru-RU" sz="16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  <a:p>
            <a:endParaRPr lang="ru-RU" sz="16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Пятнадцатилетний гражданин имеет право</a:t>
            </a:r>
          </a:p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поступить на работу (24 часовая рабочая неделя).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81837" y="2163651"/>
            <a:ext cx="56065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16 </a:t>
            </a:r>
            <a:r>
              <a:rPr lang="ru-RU" sz="16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  <a:p>
            <a:endParaRPr lang="ru-RU" sz="16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Шестнадцатилетний гражданин имеет право: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вступать в брак при наличии уважительных причин;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имеет право управлять мопедом при езде по дорогам;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имеет право обучаться вождению автомобиля на дорогах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присутствии инструктора;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имеет право заключать трудовой договор (контракт),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неделя не должна превышать 36 часов;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быть признанным полностью дееспособным, т.е.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получить все права совершеннолетнего (эмансипация) в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работы по трудовому договору или занятия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предпринимательской деятельностью по решению органа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опеки и попечительства (с согласия родителей) или суда;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подлежит административной и уголовной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ответственности за правонарушения.</a:t>
            </a:r>
          </a:p>
        </p:txBody>
      </p:sp>
    </p:spTree>
    <p:extLst>
      <p:ext uri="{BB962C8B-B14F-4D97-AF65-F5344CB8AC3E}">
        <p14:creationId xmlns:p14="http://schemas.microsoft.com/office/powerpoint/2010/main" val="3743972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839606"/>
            <a:ext cx="210844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770568"/>
            <a:ext cx="57606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  <a:latin typeface="TimesNewRomanPS-BoldItalicMT"/>
              </a:rPr>
              <a:t>В </a:t>
            </a:r>
            <a:r>
              <a:rPr lang="ru-RU" b="1" i="1" dirty="0">
                <a:solidFill>
                  <a:prstClr val="black"/>
                </a:solidFill>
                <a:latin typeface="Times New Roman"/>
              </a:rPr>
              <a:t>17 </a:t>
            </a:r>
            <a:r>
              <a:rPr lang="ru-RU" b="1" i="1" dirty="0" smtClean="0">
                <a:solidFill>
                  <a:prstClr val="black"/>
                </a:solidFill>
                <a:latin typeface="TimesNewRomanPS-BoldItalicMT"/>
              </a:rPr>
              <a:t>лет</a:t>
            </a:r>
          </a:p>
          <a:p>
            <a:endParaRPr lang="ru-RU" b="1" i="1" dirty="0">
              <a:solidFill>
                <a:prstClr val="black"/>
              </a:solidFill>
              <a:latin typeface="TimesNewRomanPS-BoldItalicMT"/>
            </a:endParaRPr>
          </a:p>
          <a:p>
            <a:r>
              <a:rPr lang="ru-RU" dirty="0">
                <a:solidFill>
                  <a:prstClr val="black"/>
                </a:solidFill>
                <a:latin typeface="TimesNewRomanPSMT"/>
              </a:rPr>
              <a:t>Семнадцатилетний гражданин </a:t>
            </a:r>
            <a:r>
              <a:rPr lang="en-US" dirty="0" smtClean="0">
                <a:solidFill>
                  <a:prstClr val="black"/>
                </a:solidFill>
                <a:latin typeface="TimesNewRomanPSMT"/>
              </a:rPr>
              <a:t>(</a:t>
            </a:r>
            <a:r>
              <a:rPr lang="ru-RU" dirty="0" smtClean="0">
                <a:solidFill>
                  <a:prstClr val="black"/>
                </a:solidFill>
                <a:latin typeface="TimesNewRomanPSMT"/>
              </a:rPr>
              <a:t>мужского пола) подлежит первоначальной </a:t>
            </a:r>
            <a:r>
              <a:rPr lang="ru-RU" dirty="0">
                <a:solidFill>
                  <a:prstClr val="black"/>
                </a:solidFill>
                <a:latin typeface="TimesNewRomanPSMT"/>
              </a:rPr>
              <a:t>постановке на воинский </a:t>
            </a:r>
            <a:r>
              <a:rPr lang="ru-RU" dirty="0" smtClean="0">
                <a:solidFill>
                  <a:prstClr val="black"/>
                </a:solidFill>
                <a:latin typeface="TimesNewRomanPSMT"/>
              </a:rPr>
              <a:t>учет </a:t>
            </a:r>
            <a:r>
              <a:rPr lang="ru-RU" dirty="0" smtClean="0">
                <a:solidFill>
                  <a:prstClr val="black"/>
                </a:solidFill>
                <a:latin typeface="Times New Roman"/>
              </a:rPr>
              <a:t>(</a:t>
            </a:r>
            <a:r>
              <a:rPr lang="ru-RU" dirty="0" smtClean="0">
                <a:solidFill>
                  <a:prstClr val="black"/>
                </a:solidFill>
                <a:latin typeface="TimesNewRomanPSMT"/>
              </a:rPr>
              <a:t>пройти </a:t>
            </a:r>
            <a:r>
              <a:rPr lang="ru-RU" dirty="0">
                <a:solidFill>
                  <a:prstClr val="black"/>
                </a:solidFill>
                <a:latin typeface="TimesNewRomanPSMT"/>
              </a:rPr>
              <a:t>комиссию в военкомате и получить</a:t>
            </a:r>
          </a:p>
          <a:p>
            <a:r>
              <a:rPr lang="ru-RU" dirty="0">
                <a:solidFill>
                  <a:prstClr val="black"/>
                </a:solidFill>
                <a:latin typeface="TimesNewRomanPSMT"/>
              </a:rPr>
              <a:t>приписное свидетельство</a:t>
            </a:r>
            <a:r>
              <a:rPr lang="ru-RU" dirty="0">
                <a:solidFill>
                  <a:prstClr val="black"/>
                </a:solidFill>
                <a:latin typeface="Times New Roman"/>
              </a:rPr>
              <a:t>).</a:t>
            </a:r>
          </a:p>
          <a:p>
            <a:endParaRPr lang="ru-RU" b="1" i="1" dirty="0" smtClean="0">
              <a:solidFill>
                <a:prstClr val="black"/>
              </a:solidFill>
              <a:latin typeface="TimesNewRomanPS-BoldItalicMT"/>
            </a:endParaRPr>
          </a:p>
          <a:p>
            <a:endParaRPr lang="ru-RU" b="1" i="1" dirty="0">
              <a:solidFill>
                <a:prstClr val="black"/>
              </a:solidFill>
              <a:latin typeface="TimesNewRomanPS-BoldItalicMT"/>
            </a:endParaRPr>
          </a:p>
          <a:p>
            <a:endParaRPr lang="ru-RU" b="1" i="1" dirty="0" smtClean="0">
              <a:solidFill>
                <a:prstClr val="black"/>
              </a:solidFill>
              <a:latin typeface="TimesNewRomanPS-BoldItalicMT"/>
            </a:endParaRPr>
          </a:p>
          <a:p>
            <a:endParaRPr lang="ru-RU" b="1" i="1" dirty="0">
              <a:solidFill>
                <a:prstClr val="black"/>
              </a:solidFill>
              <a:latin typeface="TimesNewRomanPS-BoldItalicMT"/>
            </a:endParaRPr>
          </a:p>
          <a:p>
            <a:endParaRPr lang="ru-RU" b="1" i="1" dirty="0" smtClean="0">
              <a:solidFill>
                <a:prstClr val="black"/>
              </a:solidFill>
              <a:latin typeface="TimesNewRomanPS-BoldItalicMT"/>
            </a:endParaRPr>
          </a:p>
          <a:p>
            <a:endParaRPr lang="ru-RU" b="1" i="1" dirty="0" smtClean="0">
              <a:solidFill>
                <a:prstClr val="black"/>
              </a:solidFill>
              <a:latin typeface="TimesNewRomanPS-BoldItalicMT"/>
            </a:endParaRPr>
          </a:p>
          <a:p>
            <a:r>
              <a:rPr lang="ru-RU" b="1" i="1" dirty="0" smtClean="0">
                <a:solidFill>
                  <a:prstClr val="black"/>
                </a:solidFill>
                <a:latin typeface="TimesNewRomanPS-BoldItalicMT"/>
              </a:rPr>
              <a:t>В </a:t>
            </a:r>
            <a:r>
              <a:rPr lang="ru-RU" b="1" i="1" dirty="0">
                <a:solidFill>
                  <a:prstClr val="black"/>
                </a:solidFill>
                <a:latin typeface="Times New Roman"/>
              </a:rPr>
              <a:t>18 </a:t>
            </a:r>
            <a:r>
              <a:rPr lang="ru-RU" b="1" i="1" dirty="0" smtClean="0">
                <a:solidFill>
                  <a:prstClr val="black"/>
                </a:solidFill>
                <a:latin typeface="TimesNewRomanPS-BoldItalicMT"/>
              </a:rPr>
              <a:t>лет</a:t>
            </a:r>
          </a:p>
          <a:p>
            <a:endParaRPr lang="ru-RU" b="1" i="1" dirty="0">
              <a:solidFill>
                <a:prstClr val="black"/>
              </a:solidFill>
              <a:latin typeface="TimesNewRomanPS-BoldItalicMT"/>
            </a:endParaRPr>
          </a:p>
          <a:p>
            <a:r>
              <a:rPr lang="ru-RU" dirty="0">
                <a:solidFill>
                  <a:prstClr val="black"/>
                </a:solidFill>
                <a:latin typeface="TimesNewRomanPSMT"/>
              </a:rPr>
              <a:t>Наступает полная дееспособность гражданина</a:t>
            </a:r>
            <a:r>
              <a:rPr lang="ru-RU" dirty="0">
                <a:solidFill>
                  <a:prstClr val="black"/>
                </a:solidFill>
                <a:latin typeface="Times New Roman"/>
              </a:rPr>
              <a:t>.</a:t>
            </a:r>
          </a:p>
          <a:p>
            <a:r>
              <a:rPr lang="ru-RU" dirty="0">
                <a:solidFill>
                  <a:prstClr val="black"/>
                </a:solidFill>
                <a:latin typeface="TimesNewRomanPSMT"/>
              </a:rPr>
              <a:t>Приобретает любые права и налагает на себя </a:t>
            </a:r>
            <a:r>
              <a:rPr lang="ru-RU" dirty="0" smtClean="0">
                <a:solidFill>
                  <a:prstClr val="black"/>
                </a:solidFill>
                <a:latin typeface="TimesNewRomanPSMT"/>
              </a:rPr>
              <a:t>любые обязанности</a:t>
            </a:r>
            <a:r>
              <a:rPr lang="ru-RU" dirty="0">
                <a:solidFill>
                  <a:prstClr val="black"/>
                </a:solidFill>
                <a:latin typeface="Times New Roman"/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649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3008313" cy="1162050"/>
          </a:xfrm>
        </p:spPr>
        <p:txBody>
          <a:bodyPr>
            <a:normAutofit/>
          </a:bodyPr>
          <a:lstStyle/>
          <a:p>
            <a:r>
              <a:rPr lang="ru-RU" sz="1400" i="1" dirty="0">
                <a:solidFill>
                  <a:prstClr val="black"/>
                </a:solidFill>
                <a:latin typeface="TimesNewRomanPS-BoldItalicMT"/>
              </a:rPr>
              <a:t>Обязанности</a:t>
            </a:r>
            <a:r>
              <a:rPr lang="ru-RU" sz="1400" i="1" dirty="0">
                <a:solidFill>
                  <a:prstClr val="black"/>
                </a:solidFill>
                <a:latin typeface="Times New Roman"/>
              </a:rPr>
              <a:t>:</a:t>
            </a:r>
            <a:endParaRPr lang="ru-RU" sz="1400" dirty="0"/>
          </a:p>
        </p:txBody>
      </p:sp>
      <p:pic>
        <p:nvPicPr>
          <p:cNvPr id="5" name="Picture 2" descr="C:\Users\Ufimtseva_NN.RU55-LOC\Desktop\фото\обязан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2597" y="0"/>
            <a:ext cx="5911403" cy="698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7578" y="1435100"/>
            <a:ext cx="2987898" cy="4691063"/>
          </a:xfrm>
        </p:spPr>
        <p:txBody>
          <a:bodyPr>
            <a:normAutofit/>
          </a:bodyPr>
          <a:lstStyle/>
          <a:p>
            <a:endParaRPr lang="en-US" dirty="0" smtClean="0">
              <a:solidFill>
                <a:prstClr val="black"/>
              </a:solidFill>
              <a:latin typeface="SymbolMT"/>
            </a:endParaRPr>
          </a:p>
          <a:p>
            <a:endParaRPr lang="en-US" dirty="0">
              <a:solidFill>
                <a:prstClr val="black"/>
              </a:solidFill>
              <a:latin typeface="SymbolMT"/>
            </a:endParaRPr>
          </a:p>
          <a:p>
            <a:r>
              <a:rPr lang="ru-RU" dirty="0" smtClean="0">
                <a:solidFill>
                  <a:prstClr val="black"/>
                </a:solidFill>
                <a:latin typeface="SymbolMT"/>
              </a:rPr>
              <a:t>· </a:t>
            </a:r>
            <a:r>
              <a:rPr lang="ru-RU" dirty="0">
                <a:solidFill>
                  <a:prstClr val="black"/>
                </a:solidFill>
                <a:latin typeface="TimesNewRomanPSMT"/>
              </a:rPr>
              <a:t>слушаться родителей и лиц</a:t>
            </a:r>
            <a:r>
              <a:rPr lang="ru-RU" dirty="0">
                <a:solidFill>
                  <a:prstClr val="black"/>
                </a:solidFill>
                <a:latin typeface="Times New Roman"/>
              </a:rPr>
              <a:t>, </a:t>
            </a:r>
            <a:r>
              <a:rPr lang="ru-RU" dirty="0">
                <a:solidFill>
                  <a:prstClr val="black"/>
                </a:solidFill>
                <a:latin typeface="TimesNewRomanPSMT"/>
              </a:rPr>
              <a:t>их заменяющих</a:t>
            </a:r>
            <a:r>
              <a:rPr lang="ru-RU" dirty="0">
                <a:solidFill>
                  <a:prstClr val="black"/>
                </a:solidFill>
                <a:latin typeface="Times New Roman"/>
              </a:rPr>
              <a:t>, </a:t>
            </a:r>
            <a:r>
              <a:rPr lang="ru-RU" dirty="0">
                <a:solidFill>
                  <a:prstClr val="black"/>
                </a:solidFill>
                <a:latin typeface="TimesNewRomanPSMT"/>
              </a:rPr>
              <a:t>принимать</a:t>
            </a:r>
            <a:br>
              <a:rPr lang="ru-RU" dirty="0">
                <a:solidFill>
                  <a:prstClr val="black"/>
                </a:solidFill>
                <a:latin typeface="TimesNewRomanPSMT"/>
              </a:rPr>
            </a:br>
            <a:r>
              <a:rPr lang="ru-RU" dirty="0">
                <a:solidFill>
                  <a:prstClr val="black"/>
                </a:solidFill>
                <a:latin typeface="TimesNewRomanPSMT"/>
              </a:rPr>
              <a:t>их заботу и воспитание за исключением случаев</a:t>
            </a:r>
            <a:br>
              <a:rPr lang="ru-RU" dirty="0">
                <a:solidFill>
                  <a:prstClr val="black"/>
                </a:solidFill>
                <a:latin typeface="TimesNewRomanPSMT"/>
              </a:rPr>
            </a:br>
            <a:r>
              <a:rPr lang="ru-RU" dirty="0">
                <a:solidFill>
                  <a:prstClr val="black"/>
                </a:solidFill>
                <a:latin typeface="TimesNewRomanPSMT"/>
              </a:rPr>
              <a:t>пренебрежительного</a:t>
            </a:r>
            <a:r>
              <a:rPr lang="ru-RU" dirty="0">
                <a:solidFill>
                  <a:prstClr val="black"/>
                </a:solidFill>
                <a:latin typeface="Times New Roman"/>
              </a:rPr>
              <a:t>, </a:t>
            </a:r>
            <a:r>
              <a:rPr lang="ru-RU" dirty="0">
                <a:solidFill>
                  <a:prstClr val="black"/>
                </a:solidFill>
                <a:latin typeface="TimesNewRomanPSMT"/>
              </a:rPr>
              <a:t>жестокого</a:t>
            </a:r>
            <a:r>
              <a:rPr lang="ru-RU" dirty="0">
                <a:solidFill>
                  <a:prstClr val="black"/>
                </a:solidFill>
                <a:latin typeface="Times New Roman"/>
              </a:rPr>
              <a:t>, </a:t>
            </a:r>
            <a:r>
              <a:rPr lang="ru-RU" dirty="0">
                <a:solidFill>
                  <a:prstClr val="black"/>
                </a:solidFill>
                <a:latin typeface="TimesNewRomanPSMT"/>
              </a:rPr>
              <a:t>грубого</a:t>
            </a:r>
            <a:r>
              <a:rPr lang="ru-RU" dirty="0">
                <a:solidFill>
                  <a:prstClr val="black"/>
                </a:solidFill>
                <a:latin typeface="Times New Roman"/>
              </a:rPr>
              <a:t>, </a:t>
            </a:r>
            <a:r>
              <a:rPr lang="ru-RU" dirty="0" smtClean="0">
                <a:solidFill>
                  <a:prstClr val="black"/>
                </a:solidFill>
                <a:latin typeface="TimesNewRomanPSMT"/>
              </a:rPr>
              <a:t>унижающего</a:t>
            </a:r>
            <a:r>
              <a:rPr lang="en-US" dirty="0" smtClean="0">
                <a:solidFill>
                  <a:prstClr val="black"/>
                </a:solidFill>
                <a:latin typeface="TimesNewRomanPSMT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NewRomanPSMT"/>
              </a:rPr>
              <a:t>обращения</a:t>
            </a:r>
            <a:r>
              <a:rPr lang="ru-RU" dirty="0">
                <a:solidFill>
                  <a:prstClr val="black"/>
                </a:solidFill>
                <a:latin typeface="Times New Roman"/>
              </a:rPr>
              <a:t>, </a:t>
            </a:r>
            <a:r>
              <a:rPr lang="ru-RU" dirty="0">
                <a:solidFill>
                  <a:prstClr val="black"/>
                </a:solidFill>
                <a:latin typeface="TimesNewRomanPSMT"/>
              </a:rPr>
              <a:t>эксплуатации</a:t>
            </a:r>
            <a:r>
              <a:rPr lang="ru-RU" dirty="0" smtClean="0">
                <a:solidFill>
                  <a:prstClr val="black"/>
                </a:solidFill>
                <a:latin typeface="Times New Roman"/>
              </a:rPr>
              <a:t>;</a:t>
            </a:r>
          </a:p>
          <a:p>
            <a:r>
              <a:rPr lang="ru-RU" dirty="0">
                <a:solidFill>
                  <a:prstClr val="black"/>
                </a:solidFill>
                <a:latin typeface="Times New Roman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"/>
              </a:rPr>
            </a:br>
            <a:r>
              <a:rPr lang="ru-RU" dirty="0">
                <a:solidFill>
                  <a:prstClr val="black"/>
                </a:solidFill>
                <a:latin typeface="SymbolMT"/>
              </a:rPr>
              <a:t>· </a:t>
            </a:r>
            <a:r>
              <a:rPr lang="ru-RU" dirty="0">
                <a:solidFill>
                  <a:prstClr val="black"/>
                </a:solidFill>
                <a:latin typeface="TimesNewRomanPSMT"/>
              </a:rPr>
              <a:t>соблюдать правила поведения</a:t>
            </a:r>
            <a:r>
              <a:rPr lang="ru-RU" dirty="0">
                <a:solidFill>
                  <a:prstClr val="black"/>
                </a:solidFill>
                <a:latin typeface="Times New Roman"/>
              </a:rPr>
              <a:t>, </a:t>
            </a:r>
            <a:r>
              <a:rPr lang="ru-RU" dirty="0">
                <a:solidFill>
                  <a:prstClr val="black"/>
                </a:solidFill>
                <a:latin typeface="TimesNewRomanPSMT"/>
              </a:rPr>
              <a:t>установленные </a:t>
            </a:r>
            <a:r>
              <a:rPr lang="ru-RU" dirty="0" smtClean="0">
                <a:solidFill>
                  <a:prstClr val="black"/>
                </a:solidFill>
                <a:latin typeface="TimesNewRomanPSMT"/>
              </a:rPr>
              <a:t>в</a:t>
            </a:r>
            <a:r>
              <a:rPr lang="en-US" dirty="0" smtClean="0">
                <a:solidFill>
                  <a:prstClr val="black"/>
                </a:solidFill>
                <a:latin typeface="TimesNewRomanPSMT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NewRomanPSMT"/>
              </a:rPr>
              <a:t>воспитательных </a:t>
            </a:r>
            <a:r>
              <a:rPr lang="ru-RU" dirty="0">
                <a:solidFill>
                  <a:prstClr val="black"/>
                </a:solidFill>
                <a:latin typeface="TimesNewRomanPSMT"/>
              </a:rPr>
              <a:t>и </a:t>
            </a:r>
            <a:r>
              <a:rPr lang="ru-RU" dirty="0" smtClean="0">
                <a:solidFill>
                  <a:prstClr val="black"/>
                </a:solidFill>
                <a:latin typeface="TimesNewRomanPSMT"/>
              </a:rPr>
              <a:t>образовательных </a:t>
            </a:r>
            <a:r>
              <a:rPr lang="ru-RU" dirty="0">
                <a:solidFill>
                  <a:prstClr val="black"/>
                </a:solidFill>
                <a:latin typeface="TimesNewRomanPSMT"/>
              </a:rPr>
              <a:t>учреждениях</a:t>
            </a:r>
            <a:r>
              <a:rPr lang="ru-RU" dirty="0">
                <a:solidFill>
                  <a:prstClr val="black"/>
                </a:solidFill>
                <a:latin typeface="Times New Roman"/>
              </a:rPr>
              <a:t>,</a:t>
            </a:r>
            <a:br>
              <a:rPr lang="ru-RU" dirty="0">
                <a:solidFill>
                  <a:prstClr val="black"/>
                </a:solidFill>
                <a:latin typeface="Times New Roman"/>
              </a:rPr>
            </a:br>
            <a:r>
              <a:rPr lang="ru-RU" dirty="0">
                <a:solidFill>
                  <a:prstClr val="black"/>
                </a:solidFill>
                <a:latin typeface="TimesNewRomanPSMT"/>
              </a:rPr>
              <a:t>общественных местах</a:t>
            </a:r>
            <a:r>
              <a:rPr lang="ru-RU" dirty="0">
                <a:solidFill>
                  <a:prstClr val="black"/>
                </a:solidFill>
                <a:latin typeface="Times New Roman"/>
              </a:rPr>
              <a:t>, </a:t>
            </a:r>
            <a:r>
              <a:rPr lang="ru-RU" dirty="0">
                <a:solidFill>
                  <a:prstClr val="black"/>
                </a:solidFill>
                <a:latin typeface="TimesNewRomanPSMT"/>
              </a:rPr>
              <a:t>дома</a:t>
            </a:r>
            <a:r>
              <a:rPr lang="ru-RU" dirty="0">
                <a:solidFill>
                  <a:prstClr val="black"/>
                </a:solidFill>
                <a:latin typeface="Times New Roman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5321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899242"/>
              </p:ext>
            </p:extLst>
          </p:nvPr>
        </p:nvGraphicFramePr>
        <p:xfrm>
          <a:off x="395536" y="656823"/>
          <a:ext cx="7710327" cy="6166145"/>
        </p:xfrm>
        <a:graphic>
          <a:graphicData uri="http://schemas.openxmlformats.org/drawingml/2006/table">
            <a:tbl>
              <a:tblPr/>
              <a:tblGrid>
                <a:gridCol w="7710327"/>
              </a:tblGrid>
              <a:tr h="61661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Уполномоченный по правам ребенка в Омской области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Степкина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Елизавета Евгеньевна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b="1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Контактная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информация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Адрес: 644043, г. Омск,  ул. Красный Путь, д. 9,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каб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324  </a:t>
                      </a:r>
                      <a:endParaRPr lang="en-US" sz="1400" b="1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Региональный центр по связям с общественностью)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.: 8(3812) 24-36-17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тел. доверия: 8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(3812) 35-72-85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400" b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3"/>
                        </a:rPr>
                        <a:t>rebenok</a:t>
                      </a:r>
                      <a:r>
                        <a:rPr lang="ru-RU" sz="14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3"/>
                        </a:rPr>
                        <a:t>@</a:t>
                      </a:r>
                      <a:r>
                        <a:rPr lang="en-US" sz="1400" b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3"/>
                        </a:rPr>
                        <a:t>omskportal</a:t>
                      </a:r>
                      <a:r>
                        <a:rPr lang="ru-RU" sz="14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3"/>
                        </a:rPr>
                        <a:t>.</a:t>
                      </a:r>
                      <a:r>
                        <a:rPr lang="en-US" sz="1400" b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3"/>
                        </a:rPr>
                        <a:t>ru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сайт: </a:t>
                      </a:r>
                      <a:r>
                        <a:rPr lang="en-US" sz="1400" b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3"/>
                        </a:rPr>
                        <a:t>rebenok</a:t>
                      </a:r>
                      <a:r>
                        <a:rPr lang="ru-RU" sz="14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3"/>
                        </a:rPr>
                        <a:t>.</a:t>
                      </a:r>
                      <a:r>
                        <a:rPr lang="en-US" sz="1400" b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3"/>
                        </a:rPr>
                        <a:t>omskportal</a:t>
                      </a:r>
                      <a:r>
                        <a:rPr lang="ru-RU" sz="14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3"/>
                        </a:rPr>
                        <a:t>.</a:t>
                      </a:r>
                      <a:r>
                        <a:rPr lang="en-US" sz="1400" b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3"/>
                        </a:rPr>
                        <a:t>ru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часы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работы: понедельник-четверг с 9.00 до 17.45, 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пятница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 9.00 до 16.30, </a:t>
                      </a:r>
                      <a:endParaRPr lang="en-US" sz="1400" b="1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обед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 13.00 до 14.00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98163" marR="9816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D:\фот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88640"/>
            <a:ext cx="2006415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218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301208"/>
            <a:ext cx="7739137" cy="467767"/>
          </a:xfrm>
        </p:spPr>
        <p:txBody>
          <a:bodyPr>
            <a:noAutofit/>
          </a:bodyPr>
          <a:lstStyle/>
          <a:p>
            <a:pPr lvl="0" algn="ctr">
              <a:spcBef>
                <a:spcPts val="0"/>
              </a:spcBef>
            </a:pPr>
            <a:r>
              <a:rPr lang="en-US" sz="200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свод </a:t>
            </a:r>
            <a:r>
              <a:rPr lang="ru-RU" sz="200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 детей, зафиксированных </a:t>
            </a:r>
            <a:r>
              <a:rPr lang="ru-RU" sz="200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международных </a:t>
            </a:r>
            <a:r>
              <a:rPr lang="ru-RU" sz="200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документах по правам </a:t>
            </a:r>
            <a:r>
              <a:rPr lang="ru-RU" sz="200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</a:t>
            </a:r>
            <a:r>
              <a:rPr lang="ru-RU" sz="200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нашли </a:t>
            </a:r>
            <a:r>
              <a:rPr lang="ru-RU" sz="200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 отраженные в нормативных правовых </a:t>
            </a:r>
            <a:r>
              <a:rPr lang="ru-RU" sz="200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актах Российской Федерации</a:t>
            </a:r>
            <a:r>
              <a:rPr lang="en-US" sz="200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8184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5602" name="Picture 2" descr="C:\Users\Ufimtseva_NN.RU55-LOC\Desktop\фото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152"/>
            <a:ext cx="7920880" cy="516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254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fimtseva_NN.RU55-LOC\Desktop\фото\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7823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fimtseva_NN.RU55-LOC\Desktop\фото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64" y="-24340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787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28" y="547596"/>
            <a:ext cx="3600400" cy="518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903891"/>
            <a:ext cx="475252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368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7" r="7607"/>
          <a:stretch>
            <a:fillRect/>
          </a:stretch>
        </p:blipFill>
        <p:spPr bwMode="auto">
          <a:xfrm>
            <a:off x="683568" y="332656"/>
            <a:ext cx="7056784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47664" y="5805264"/>
            <a:ext cx="5731024" cy="720080"/>
          </a:xfrm>
        </p:spPr>
        <p:txBody>
          <a:bodyPr>
            <a:normAutofit fontScale="92500"/>
          </a:bodyPr>
          <a:lstStyle/>
          <a:p>
            <a:endParaRPr lang="ru-RU" sz="1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восемнадцати лет человек считается взрослым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58069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645024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Правовой статус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твоё положение в мире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права, которое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правами, обязанностями и ответственностью.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мере взросления ты словно поднимаешься вверх по лестнице: получаешь новые возможности, набираешься опыта, а значит, - приобретаешь новые права,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ответственность.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меняется твой правовой статус.</a:t>
            </a:r>
          </a:p>
        </p:txBody>
      </p:sp>
      <p:pic>
        <p:nvPicPr>
          <p:cNvPr id="6" name="Picture 3" descr="C:\Users\Ufimtseva_NN.RU55-LOC\Desktop\новое\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7046">
            <a:off x="-281169" y="-2545263"/>
            <a:ext cx="8454193" cy="50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577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NewRomanPSMT"/>
              </a:rPr>
              <a:t>У детей</a:t>
            </a:r>
            <a:r>
              <a:rPr lang="ru-RU" dirty="0">
                <a:latin typeface="Times New Roman"/>
              </a:rPr>
              <a:t>, </a:t>
            </a:r>
            <a:r>
              <a:rPr lang="ru-RU" dirty="0">
                <a:latin typeface="TimesNewRomanPSMT"/>
              </a:rPr>
              <a:t>как и у взрослых</a:t>
            </a:r>
            <a:r>
              <a:rPr lang="ru-RU" dirty="0">
                <a:latin typeface="Times New Roman"/>
              </a:rPr>
              <a:t>, </a:t>
            </a:r>
            <a:r>
              <a:rPr lang="ru-RU" dirty="0">
                <a:latin typeface="TimesNewRomanPSMT"/>
              </a:rPr>
              <a:t>есть свои права и обязанности</a:t>
            </a:r>
            <a:r>
              <a:rPr lang="ru-RU" dirty="0">
                <a:latin typeface="Times New Roman"/>
              </a:rPr>
              <a:t>.</a:t>
            </a:r>
            <a:endParaRPr lang="ru-RU" dirty="0"/>
          </a:p>
        </p:txBody>
      </p:sp>
      <p:pic>
        <p:nvPicPr>
          <p:cNvPr id="4098" name="Picture 2" descr="C:\Users\Ufimtseva_NN.RU55-LOC\Desktop\фото\7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5050" y="1281143"/>
            <a:ext cx="5111750" cy="383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endParaRPr lang="ru-RU" sz="1800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endParaRPr lang="ru-RU" sz="18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 </a:t>
            </a:r>
            <a:r>
              <a:rPr lang="en-US" sz="18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установленные и охраняемые государством нормы и правила. Государство устанавливает для своих граждан возможность пользования различными благами.</a:t>
            </a:r>
          </a:p>
          <a:p>
            <a:pPr lvl="0"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получать бесплатную медицинскую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помощь, образование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отдыхать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1264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fimtseva_NN.RU55-LOC\Desktop\фото\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0" y="-92122"/>
            <a:ext cx="91144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1290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Ufimtseva_NN.RU55-LOC\Desktop\фото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151123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</TotalTime>
  <Words>648</Words>
  <Application>Microsoft Office PowerPoint</Application>
  <PresentationFormat>Экран (4:3)</PresentationFormat>
  <Paragraphs>119</Paragraphs>
  <Slides>20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1_Тема Office</vt:lpstr>
      <vt:lpstr>4_Тема Office</vt:lpstr>
      <vt:lpstr>7_Тема Office</vt:lpstr>
      <vt:lpstr>Презентация PowerPoint</vt:lpstr>
      <vt:lpstr>- свод прав детей, зафиксированных в международных документах по правам ребёнка, которые нашли свое отраженные в нормативных правовых актах Российской Федерации. </vt:lpstr>
      <vt:lpstr>Презентация PowerPoint</vt:lpstr>
      <vt:lpstr>Презентация PowerPoint</vt:lpstr>
      <vt:lpstr>Презентация PowerPoint</vt:lpstr>
      <vt:lpstr>Презентация PowerPoint</vt:lpstr>
      <vt:lpstr>У детей, как и у взрослых, есть свои права и обязанности.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Обязанности: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Уфимцева Наталья Николаевна</cp:lastModifiedBy>
  <cp:revision>61</cp:revision>
  <dcterms:created xsi:type="dcterms:W3CDTF">2019-02-21T15:01:25Z</dcterms:created>
  <dcterms:modified xsi:type="dcterms:W3CDTF">2021-10-26T09:30:47Z</dcterms:modified>
</cp:coreProperties>
</file>